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2"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8C56-30A6-4C8B-9AB5-5A9EDD2B8DD6}"/>
              </a:ext>
            </a:extLst>
          </p:cNvPr>
          <p:cNvSpPr>
            <a:spLocks noGrp="1"/>
          </p:cNvSpPr>
          <p:nvPr>
            <p:ph type="ctrTitle"/>
          </p:nvPr>
        </p:nvSpPr>
        <p:spPr>
          <a:xfrm>
            <a:off x="1507067" y="2404534"/>
            <a:ext cx="7766936" cy="1024466"/>
          </a:xfrm>
        </p:spPr>
        <p:txBody>
          <a:bodyPr/>
          <a:lstStyle/>
          <a:p>
            <a:r>
              <a:rPr lang="en-US" sz="4000" dirty="0"/>
              <a:t>Problems facing marine habitat </a:t>
            </a:r>
            <a:endParaRPr lang="en-KE" sz="4000" dirty="0"/>
          </a:p>
        </p:txBody>
      </p:sp>
      <p:sp>
        <p:nvSpPr>
          <p:cNvPr id="3" name="Subtitle 2">
            <a:extLst>
              <a:ext uri="{FF2B5EF4-FFF2-40B4-BE49-F238E27FC236}">
                <a16:creationId xmlns:a16="http://schemas.microsoft.com/office/drawing/2014/main" id="{6D039898-68E9-48C6-A952-DC97C22B85D9}"/>
              </a:ext>
            </a:extLst>
          </p:cNvPr>
          <p:cNvSpPr>
            <a:spLocks noGrp="1"/>
          </p:cNvSpPr>
          <p:nvPr>
            <p:ph type="subTitle" idx="1"/>
          </p:nvPr>
        </p:nvSpPr>
        <p:spPr>
          <a:xfrm>
            <a:off x="1507067" y="3754582"/>
            <a:ext cx="7766936" cy="2119745"/>
          </a:xfrm>
        </p:spPr>
        <p:txBody>
          <a:bodyPr>
            <a:normAutofit/>
          </a:bodyPr>
          <a:lstStyle/>
          <a:p>
            <a:pPr algn="ctr"/>
            <a:r>
              <a:rPr lang="en-US" sz="3200" dirty="0"/>
              <a:t>Student’s Name</a:t>
            </a:r>
          </a:p>
          <a:p>
            <a:pPr algn="ctr"/>
            <a:r>
              <a:rPr lang="en-US" sz="3200" dirty="0"/>
              <a:t>Institutional Affiliation </a:t>
            </a:r>
          </a:p>
          <a:p>
            <a:pPr algn="ctr"/>
            <a:r>
              <a:rPr lang="en-US" sz="3200" dirty="0"/>
              <a:t>Date </a:t>
            </a:r>
            <a:endParaRPr lang="en-KE" sz="3200" dirty="0"/>
          </a:p>
        </p:txBody>
      </p:sp>
    </p:spTree>
    <p:extLst>
      <p:ext uri="{BB962C8B-B14F-4D97-AF65-F5344CB8AC3E}">
        <p14:creationId xmlns:p14="http://schemas.microsoft.com/office/powerpoint/2010/main" val="93876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0130-A8BB-41A8-ACB4-2CC56B447EE4}"/>
              </a:ext>
            </a:extLst>
          </p:cNvPr>
          <p:cNvSpPr>
            <a:spLocks noGrp="1"/>
          </p:cNvSpPr>
          <p:nvPr>
            <p:ph type="title"/>
          </p:nvPr>
        </p:nvSpPr>
        <p:spPr/>
        <p:txBody>
          <a:bodyPr/>
          <a:lstStyle/>
          <a:p>
            <a:pPr algn="ctr"/>
            <a:r>
              <a:rPr lang="en-US" dirty="0"/>
              <a:t>Introduction </a:t>
            </a:r>
            <a:endParaRPr lang="en-KE" dirty="0"/>
          </a:p>
        </p:txBody>
      </p:sp>
      <p:sp>
        <p:nvSpPr>
          <p:cNvPr id="3" name="Content Placeholder 2">
            <a:extLst>
              <a:ext uri="{FF2B5EF4-FFF2-40B4-BE49-F238E27FC236}">
                <a16:creationId xmlns:a16="http://schemas.microsoft.com/office/drawing/2014/main" id="{71D5415E-4433-4AC0-85DA-E57A3F79C711}"/>
              </a:ext>
            </a:extLst>
          </p:cNvPr>
          <p:cNvSpPr>
            <a:spLocks noGrp="1"/>
          </p:cNvSpPr>
          <p:nvPr>
            <p:ph idx="1"/>
          </p:nvPr>
        </p:nvSpPr>
        <p:spPr>
          <a:xfrm>
            <a:off x="677334" y="1551709"/>
            <a:ext cx="8596668" cy="4696691"/>
          </a:xfrm>
        </p:spPr>
        <p:txBody>
          <a:bodyPr/>
          <a:lstStyle/>
          <a:p>
            <a:pPr>
              <a:lnSpc>
                <a:spcPct val="150000"/>
              </a:lnSpc>
            </a:pPr>
            <a:r>
              <a:rPr lang="en-US" dirty="0"/>
              <a:t>Did you know that around 70% of the earth's surface is covered by water? Did you know that this water acts as a habitat for about one million organisms? Starting from the biggest mammal on earth (whale) to the tiniest organisms, the ocean is a home for uncountable organisms. </a:t>
            </a:r>
          </a:p>
          <a:p>
            <a:pPr>
              <a:lnSpc>
                <a:spcPct val="150000"/>
              </a:lnSpc>
            </a:pPr>
            <a:r>
              <a:rPr lang="en-US" dirty="0"/>
              <a:t>Yet, this home to millions of organisms has been facing problems in the past.</a:t>
            </a:r>
          </a:p>
          <a:p>
            <a:pPr>
              <a:lnSpc>
                <a:spcPct val="150000"/>
              </a:lnSpc>
            </a:pPr>
            <a:r>
              <a:rPr lang="en-US" dirty="0"/>
              <a:t> Organisms living in oceans face serious challenges as a result of human action. Some of these actions threaten their extinction. </a:t>
            </a:r>
          </a:p>
          <a:p>
            <a:pPr>
              <a:lnSpc>
                <a:spcPct val="150000"/>
              </a:lnSpc>
            </a:pPr>
            <a:r>
              <a:rPr lang="en-US" dirty="0"/>
              <a:t>Some of the problems include insufficient food and oxygen, pollution, and ocean acidification. </a:t>
            </a:r>
            <a:endParaRPr lang="en-KE" dirty="0"/>
          </a:p>
        </p:txBody>
      </p:sp>
    </p:spTree>
    <p:extLst>
      <p:ext uri="{BB962C8B-B14F-4D97-AF65-F5344CB8AC3E}">
        <p14:creationId xmlns:p14="http://schemas.microsoft.com/office/powerpoint/2010/main" val="347258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8951-7E96-4A81-98C9-BF521F7BDAA7}"/>
              </a:ext>
            </a:extLst>
          </p:cNvPr>
          <p:cNvSpPr>
            <a:spLocks noGrp="1"/>
          </p:cNvSpPr>
          <p:nvPr>
            <p:ph type="title"/>
          </p:nvPr>
        </p:nvSpPr>
        <p:spPr>
          <a:xfrm>
            <a:off x="677334" y="609600"/>
            <a:ext cx="8596668" cy="900545"/>
          </a:xfrm>
        </p:spPr>
        <p:txBody>
          <a:bodyPr/>
          <a:lstStyle/>
          <a:p>
            <a:pPr algn="ctr"/>
            <a:r>
              <a:rPr lang="en-US" dirty="0"/>
              <a:t>Insufficient food and oxygen </a:t>
            </a:r>
            <a:endParaRPr lang="en-KE" dirty="0"/>
          </a:p>
        </p:txBody>
      </p:sp>
      <p:sp>
        <p:nvSpPr>
          <p:cNvPr id="3" name="Content Placeholder 2">
            <a:extLst>
              <a:ext uri="{FF2B5EF4-FFF2-40B4-BE49-F238E27FC236}">
                <a16:creationId xmlns:a16="http://schemas.microsoft.com/office/drawing/2014/main" id="{F3715997-B04E-4997-B85D-0DC8FBFA01B5}"/>
              </a:ext>
            </a:extLst>
          </p:cNvPr>
          <p:cNvSpPr>
            <a:spLocks noGrp="1"/>
          </p:cNvSpPr>
          <p:nvPr>
            <p:ph idx="1"/>
          </p:nvPr>
        </p:nvSpPr>
        <p:spPr>
          <a:xfrm>
            <a:off x="677334" y="1676400"/>
            <a:ext cx="8596668" cy="4987635"/>
          </a:xfrm>
        </p:spPr>
        <p:txBody>
          <a:bodyPr>
            <a:normAutofit fontScale="92500" lnSpcReduction="20000"/>
          </a:bodyPr>
          <a:lstStyle/>
          <a:p>
            <a:pPr>
              <a:lnSpc>
                <a:spcPct val="150000"/>
              </a:lnSpc>
            </a:pPr>
            <a:r>
              <a:rPr lang="en-US" dirty="0"/>
              <a:t>One of the biggest challenges for marine organisms is insufficient food and oxygen. </a:t>
            </a:r>
          </a:p>
          <a:p>
            <a:pPr>
              <a:lnSpc>
                <a:spcPct val="150000"/>
              </a:lnSpc>
            </a:pPr>
            <a:r>
              <a:rPr lang="en-US" dirty="0"/>
              <a:t>Except in the shallow areas where there is sufficient light where there is enough light to allow photosynthesis at the bottom, most marine organisms live deep in the water where light cannot penetrate. </a:t>
            </a:r>
          </a:p>
          <a:p>
            <a:pPr>
              <a:lnSpc>
                <a:spcPct val="150000"/>
              </a:lnSpc>
            </a:pPr>
            <a:r>
              <a:rPr lang="en-US" dirty="0"/>
              <a:t>With the increasing depth, the amount of material reaching the bottom decreases. Food at the bottom is therefore limited (Rhoads et al.,1978). </a:t>
            </a:r>
          </a:p>
          <a:p>
            <a:pPr>
              <a:lnSpc>
                <a:spcPct val="150000"/>
              </a:lnSpc>
            </a:pPr>
            <a:r>
              <a:rPr lang="en-US" dirty="0"/>
              <a:t>Many benthic organisms have limited mobility and mainly rely on the water above them to supply food. Deep in the sea, there is little current that supplies oxygen. </a:t>
            </a:r>
          </a:p>
          <a:p>
            <a:pPr>
              <a:lnSpc>
                <a:spcPct val="150000"/>
              </a:lnSpc>
            </a:pPr>
            <a:r>
              <a:rPr lang="en-US" dirty="0"/>
              <a:t>Organisms respire and use up the available oxygen, which leaves sediments anoxic, becoming inhabitable for most species (Poore &amp; Wilson, 1993).</a:t>
            </a:r>
          </a:p>
          <a:p>
            <a:pPr>
              <a:lnSpc>
                <a:spcPct val="150000"/>
              </a:lnSpc>
            </a:pPr>
            <a:r>
              <a:rPr lang="en-US" dirty="0"/>
              <a:t> Although organisms that live near the water enjoy plenty of food and oxygen, they are more vulnerable to predators.</a:t>
            </a:r>
            <a:endParaRPr lang="en-KE" dirty="0"/>
          </a:p>
        </p:txBody>
      </p:sp>
    </p:spTree>
    <p:extLst>
      <p:ext uri="{BB962C8B-B14F-4D97-AF65-F5344CB8AC3E}">
        <p14:creationId xmlns:p14="http://schemas.microsoft.com/office/powerpoint/2010/main" val="794826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E9C5-D7BF-4B59-80B9-38F7A4D65A6D}"/>
              </a:ext>
            </a:extLst>
          </p:cNvPr>
          <p:cNvSpPr>
            <a:spLocks noGrp="1"/>
          </p:cNvSpPr>
          <p:nvPr>
            <p:ph type="title"/>
          </p:nvPr>
        </p:nvSpPr>
        <p:spPr/>
        <p:txBody>
          <a:bodyPr/>
          <a:lstStyle/>
          <a:p>
            <a:pPr algn="ctr"/>
            <a:r>
              <a:rPr lang="en-US" dirty="0"/>
              <a:t>Ocean acidification </a:t>
            </a:r>
            <a:endParaRPr lang="en-KE" dirty="0"/>
          </a:p>
        </p:txBody>
      </p:sp>
      <p:sp>
        <p:nvSpPr>
          <p:cNvPr id="3" name="Content Placeholder 2">
            <a:extLst>
              <a:ext uri="{FF2B5EF4-FFF2-40B4-BE49-F238E27FC236}">
                <a16:creationId xmlns:a16="http://schemas.microsoft.com/office/drawing/2014/main" id="{C299B858-0AEF-4575-AA2F-B282E517CA55}"/>
              </a:ext>
            </a:extLst>
          </p:cNvPr>
          <p:cNvSpPr>
            <a:spLocks noGrp="1"/>
          </p:cNvSpPr>
          <p:nvPr>
            <p:ph idx="1"/>
          </p:nvPr>
        </p:nvSpPr>
        <p:spPr>
          <a:xfrm>
            <a:off x="677334" y="1759527"/>
            <a:ext cx="8596668" cy="4281835"/>
          </a:xfrm>
        </p:spPr>
        <p:txBody>
          <a:bodyPr/>
          <a:lstStyle/>
          <a:p>
            <a:pPr>
              <a:lnSpc>
                <a:spcPct val="150000"/>
              </a:lnSpc>
            </a:pPr>
            <a:r>
              <a:rPr lang="en-US" dirty="0"/>
              <a:t>The other problem facing marine life is ocean acidification. Oceans absorb a lot of carbon dioxide from the atmosphere. </a:t>
            </a:r>
          </a:p>
          <a:p>
            <a:pPr>
              <a:lnSpc>
                <a:spcPct val="150000"/>
              </a:lnSpc>
            </a:pPr>
            <a:r>
              <a:rPr lang="en-US" dirty="0"/>
              <a:t>Due to the increased CO2 from human processes like burning fossils, industrialization, and deforestation, the oceans are absorbing too much of it, which has made the ocean PH fall. </a:t>
            </a:r>
          </a:p>
          <a:p>
            <a:pPr>
              <a:lnSpc>
                <a:spcPct val="150000"/>
              </a:lnSpc>
            </a:pPr>
            <a:r>
              <a:rPr lang="en-US" dirty="0"/>
              <a:t>The ocean's PH balance is dropping to the point where some life within the oceans is having trouble coping. </a:t>
            </a:r>
          </a:p>
          <a:p>
            <a:pPr>
              <a:lnSpc>
                <a:spcPct val="150000"/>
              </a:lnSpc>
            </a:pPr>
            <a:r>
              <a:rPr lang="en-US" dirty="0"/>
              <a:t>The PH as of 2020 was 8.1, and it is estimated to fall to 7.8 by the end of the century (NOAA). </a:t>
            </a:r>
            <a:endParaRPr lang="en-KE" dirty="0"/>
          </a:p>
        </p:txBody>
      </p:sp>
    </p:spTree>
    <p:extLst>
      <p:ext uri="{BB962C8B-B14F-4D97-AF65-F5344CB8AC3E}">
        <p14:creationId xmlns:p14="http://schemas.microsoft.com/office/powerpoint/2010/main" val="752696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3491-7BF8-4153-A8E6-A7190AE7980F}"/>
              </a:ext>
            </a:extLst>
          </p:cNvPr>
          <p:cNvSpPr>
            <a:spLocks noGrp="1"/>
          </p:cNvSpPr>
          <p:nvPr>
            <p:ph type="title"/>
          </p:nvPr>
        </p:nvSpPr>
        <p:spPr/>
        <p:txBody>
          <a:bodyPr/>
          <a:lstStyle/>
          <a:p>
            <a:pPr algn="ctr"/>
            <a:r>
              <a:rPr lang="en-US" dirty="0"/>
              <a:t>Pollution </a:t>
            </a:r>
            <a:endParaRPr lang="en-KE" dirty="0"/>
          </a:p>
        </p:txBody>
      </p:sp>
      <p:sp>
        <p:nvSpPr>
          <p:cNvPr id="3" name="Content Placeholder 2">
            <a:extLst>
              <a:ext uri="{FF2B5EF4-FFF2-40B4-BE49-F238E27FC236}">
                <a16:creationId xmlns:a16="http://schemas.microsoft.com/office/drawing/2014/main" id="{ABA6FBA5-0605-4300-B038-522685C87951}"/>
              </a:ext>
            </a:extLst>
          </p:cNvPr>
          <p:cNvSpPr>
            <a:spLocks noGrp="1"/>
          </p:cNvSpPr>
          <p:nvPr>
            <p:ph idx="1"/>
          </p:nvPr>
        </p:nvSpPr>
        <p:spPr>
          <a:xfrm>
            <a:off x="677334" y="1634836"/>
            <a:ext cx="8596668" cy="4613563"/>
          </a:xfrm>
        </p:spPr>
        <p:txBody>
          <a:bodyPr>
            <a:normAutofit lnSpcReduction="10000"/>
          </a:bodyPr>
          <a:lstStyle/>
          <a:p>
            <a:pPr>
              <a:lnSpc>
                <a:spcPct val="150000"/>
              </a:lnSpc>
            </a:pPr>
            <a:r>
              <a:rPr lang="en-US" dirty="0"/>
              <a:t>The last problem is pollution. Ocean pollution disturbs marine life making their life inhospitable.</a:t>
            </a:r>
          </a:p>
          <a:p>
            <a:pPr>
              <a:lnSpc>
                <a:spcPct val="150000"/>
              </a:lnSpc>
            </a:pPr>
            <a:r>
              <a:rPr lang="en-US" dirty="0"/>
              <a:t> For example, the "Great Pacific Garbage Patch" in the Pacific Ocean is worrying and disturbing marine life (Lebreton et al., 2018). </a:t>
            </a:r>
          </a:p>
          <a:p>
            <a:pPr>
              <a:lnSpc>
                <a:spcPct val="150000"/>
              </a:lnSpc>
            </a:pPr>
            <a:r>
              <a:rPr lang="en-US" dirty="0"/>
              <a:t> Ocean pollution comes from pesticides, industrial waste, domestic waste, manufactured chemicals, mercury, plastic waste and oil spills. </a:t>
            </a:r>
          </a:p>
          <a:p>
            <a:pPr>
              <a:lnSpc>
                <a:spcPct val="150000"/>
              </a:lnSpc>
            </a:pPr>
            <a:r>
              <a:rPr lang="en-US" dirty="0"/>
              <a:t>It is estimated that more than 10 million tons of plastic enter the ocean every year.</a:t>
            </a:r>
          </a:p>
          <a:p>
            <a:pPr>
              <a:lnSpc>
                <a:spcPct val="150000"/>
              </a:lnSpc>
            </a:pPr>
            <a:r>
              <a:rPr lang="en-US" dirty="0"/>
              <a:t>Ocean pollution makes life difficult for marine life and leads to the death of such organisms. </a:t>
            </a:r>
            <a:endParaRPr lang="en-KE" dirty="0"/>
          </a:p>
        </p:txBody>
      </p:sp>
    </p:spTree>
    <p:extLst>
      <p:ext uri="{BB962C8B-B14F-4D97-AF65-F5344CB8AC3E}">
        <p14:creationId xmlns:p14="http://schemas.microsoft.com/office/powerpoint/2010/main" val="315993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0BF3-AB3E-46EB-8213-CC0A07410144}"/>
              </a:ext>
            </a:extLst>
          </p:cNvPr>
          <p:cNvSpPr>
            <a:spLocks noGrp="1"/>
          </p:cNvSpPr>
          <p:nvPr>
            <p:ph type="title"/>
          </p:nvPr>
        </p:nvSpPr>
        <p:spPr>
          <a:xfrm>
            <a:off x="691188" y="360218"/>
            <a:ext cx="8596668" cy="517236"/>
          </a:xfrm>
        </p:spPr>
        <p:txBody>
          <a:bodyPr>
            <a:normAutofit fontScale="90000"/>
          </a:bodyPr>
          <a:lstStyle/>
          <a:p>
            <a:r>
              <a:rPr lang="en-US" dirty="0"/>
              <a:t>Ocean pollution showing plastic pollution </a:t>
            </a:r>
            <a:endParaRPr lang="en-KE" dirty="0"/>
          </a:p>
        </p:txBody>
      </p:sp>
      <p:pic>
        <p:nvPicPr>
          <p:cNvPr id="4" name="Content Placeholder 3">
            <a:extLst>
              <a:ext uri="{FF2B5EF4-FFF2-40B4-BE49-F238E27FC236}">
                <a16:creationId xmlns:a16="http://schemas.microsoft.com/office/drawing/2014/main" id="{7672608F-5CC4-49B0-9195-6379A6E2348F}"/>
              </a:ext>
            </a:extLst>
          </p:cNvPr>
          <p:cNvPicPr>
            <a:picLocks noGrp="1" noChangeAspect="1"/>
          </p:cNvPicPr>
          <p:nvPr>
            <p:ph idx="1"/>
          </p:nvPr>
        </p:nvPicPr>
        <p:blipFill>
          <a:blip r:embed="rId2"/>
          <a:stretch>
            <a:fillRect/>
          </a:stretch>
        </p:blipFill>
        <p:spPr>
          <a:xfrm>
            <a:off x="581892" y="1320800"/>
            <a:ext cx="4572000" cy="4054765"/>
          </a:xfrm>
          <a:prstGeom prst="rect">
            <a:avLst/>
          </a:prstGeom>
        </p:spPr>
      </p:pic>
      <p:pic>
        <p:nvPicPr>
          <p:cNvPr id="5" name="Picture 4">
            <a:extLst>
              <a:ext uri="{FF2B5EF4-FFF2-40B4-BE49-F238E27FC236}">
                <a16:creationId xmlns:a16="http://schemas.microsoft.com/office/drawing/2014/main" id="{4E92DDFD-915F-4AD8-A538-AA6570EA70F8}"/>
              </a:ext>
            </a:extLst>
          </p:cNvPr>
          <p:cNvPicPr>
            <a:picLocks noChangeAspect="1"/>
          </p:cNvPicPr>
          <p:nvPr/>
        </p:nvPicPr>
        <p:blipFill>
          <a:blip r:embed="rId3"/>
          <a:stretch>
            <a:fillRect/>
          </a:stretch>
        </p:blipFill>
        <p:spPr>
          <a:xfrm>
            <a:off x="5583382" y="1149928"/>
            <a:ext cx="3144982" cy="2406677"/>
          </a:xfrm>
          <a:prstGeom prst="rect">
            <a:avLst/>
          </a:prstGeom>
        </p:spPr>
      </p:pic>
      <p:pic>
        <p:nvPicPr>
          <p:cNvPr id="6" name="Picture 5">
            <a:extLst>
              <a:ext uri="{FF2B5EF4-FFF2-40B4-BE49-F238E27FC236}">
                <a16:creationId xmlns:a16="http://schemas.microsoft.com/office/drawing/2014/main" id="{46E1FA47-C045-4F6E-880C-18A2F666DC7E}"/>
              </a:ext>
            </a:extLst>
          </p:cNvPr>
          <p:cNvPicPr>
            <a:picLocks noChangeAspect="1"/>
          </p:cNvPicPr>
          <p:nvPr/>
        </p:nvPicPr>
        <p:blipFill>
          <a:blip r:embed="rId4"/>
          <a:stretch>
            <a:fillRect/>
          </a:stretch>
        </p:blipFill>
        <p:spPr>
          <a:xfrm>
            <a:off x="5609360" y="3829079"/>
            <a:ext cx="2857500" cy="2266921"/>
          </a:xfrm>
          <a:prstGeom prst="rect">
            <a:avLst/>
          </a:prstGeom>
        </p:spPr>
      </p:pic>
    </p:spTree>
    <p:extLst>
      <p:ext uri="{BB962C8B-B14F-4D97-AF65-F5344CB8AC3E}">
        <p14:creationId xmlns:p14="http://schemas.microsoft.com/office/powerpoint/2010/main" val="34807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9EC6-04F5-4B03-9B45-DA3B3194BA58}"/>
              </a:ext>
            </a:extLst>
          </p:cNvPr>
          <p:cNvSpPr>
            <a:spLocks noGrp="1"/>
          </p:cNvSpPr>
          <p:nvPr>
            <p:ph type="title"/>
          </p:nvPr>
        </p:nvSpPr>
        <p:spPr/>
        <p:txBody>
          <a:bodyPr/>
          <a:lstStyle/>
          <a:p>
            <a:pPr algn="ctr"/>
            <a:r>
              <a:rPr lang="en-US" dirty="0"/>
              <a:t>Conclusion </a:t>
            </a:r>
            <a:endParaRPr lang="en-KE" dirty="0"/>
          </a:p>
        </p:txBody>
      </p:sp>
      <p:sp>
        <p:nvSpPr>
          <p:cNvPr id="3" name="Content Placeholder 2">
            <a:extLst>
              <a:ext uri="{FF2B5EF4-FFF2-40B4-BE49-F238E27FC236}">
                <a16:creationId xmlns:a16="http://schemas.microsoft.com/office/drawing/2014/main" id="{D7FFFB28-3F8E-46CE-8202-5AC5FC657E70}"/>
              </a:ext>
            </a:extLst>
          </p:cNvPr>
          <p:cNvSpPr>
            <a:spLocks noGrp="1"/>
          </p:cNvSpPr>
          <p:nvPr>
            <p:ph idx="1"/>
          </p:nvPr>
        </p:nvSpPr>
        <p:spPr/>
        <p:txBody>
          <a:bodyPr>
            <a:normAutofit fontScale="92500" lnSpcReduction="10000"/>
          </a:bodyPr>
          <a:lstStyle/>
          <a:p>
            <a:pPr>
              <a:lnSpc>
                <a:spcPct val="150000"/>
              </a:lnSpc>
            </a:pPr>
            <a:r>
              <a:rPr lang="en-US" dirty="0"/>
              <a:t>In conclusion, marine habitats are home to millions of organisms, both small and large. </a:t>
            </a:r>
          </a:p>
          <a:p>
            <a:pPr>
              <a:lnSpc>
                <a:spcPct val="150000"/>
              </a:lnSpc>
            </a:pPr>
            <a:r>
              <a:rPr lang="en-US" dirty="0"/>
              <a:t>However, this habitat is facing severe challenges that threaten the life of marine life.</a:t>
            </a:r>
          </a:p>
          <a:p>
            <a:pPr>
              <a:lnSpc>
                <a:spcPct val="150000"/>
              </a:lnSpc>
            </a:pPr>
            <a:r>
              <a:rPr lang="en-US" dirty="0"/>
              <a:t> Most of these problems are caused by human action. Some of the problems that marine organisms face include insufficient food and oxygen, pollution, and acidification. </a:t>
            </a:r>
          </a:p>
          <a:p>
            <a:pPr>
              <a:lnSpc>
                <a:spcPct val="150000"/>
              </a:lnSpc>
            </a:pPr>
            <a:r>
              <a:rPr lang="en-US" dirty="0"/>
              <a:t>Humans need to preserve and protect oceans because they are home to many organisms. </a:t>
            </a:r>
            <a:endParaRPr lang="en-KE" dirty="0"/>
          </a:p>
        </p:txBody>
      </p:sp>
    </p:spTree>
    <p:extLst>
      <p:ext uri="{BB962C8B-B14F-4D97-AF65-F5344CB8AC3E}">
        <p14:creationId xmlns:p14="http://schemas.microsoft.com/office/powerpoint/2010/main" val="229034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289CB-1BBC-4EB9-8F44-1EBC82165566}"/>
              </a:ext>
            </a:extLst>
          </p:cNvPr>
          <p:cNvSpPr>
            <a:spLocks noGrp="1"/>
          </p:cNvSpPr>
          <p:nvPr>
            <p:ph type="title"/>
          </p:nvPr>
        </p:nvSpPr>
        <p:spPr/>
        <p:txBody>
          <a:bodyPr/>
          <a:lstStyle/>
          <a:p>
            <a:pPr algn="ctr"/>
            <a:r>
              <a:rPr lang="en-US" dirty="0"/>
              <a:t>References </a:t>
            </a:r>
            <a:endParaRPr lang="en-KE" dirty="0"/>
          </a:p>
        </p:txBody>
      </p:sp>
      <p:sp>
        <p:nvSpPr>
          <p:cNvPr id="3" name="Content Placeholder 2">
            <a:extLst>
              <a:ext uri="{FF2B5EF4-FFF2-40B4-BE49-F238E27FC236}">
                <a16:creationId xmlns:a16="http://schemas.microsoft.com/office/drawing/2014/main" id="{C3216E7E-3ECC-4EE1-BBFD-F7BC0C4FFEAB}"/>
              </a:ext>
            </a:extLst>
          </p:cNvPr>
          <p:cNvSpPr>
            <a:spLocks noGrp="1"/>
          </p:cNvSpPr>
          <p:nvPr>
            <p:ph idx="1"/>
          </p:nvPr>
        </p:nvSpPr>
        <p:spPr>
          <a:xfrm>
            <a:off x="677334" y="1620983"/>
            <a:ext cx="8596668" cy="4420380"/>
          </a:xfrm>
        </p:spPr>
        <p:txBody>
          <a:bodyPr/>
          <a:lstStyle/>
          <a:p>
            <a:pPr>
              <a:lnSpc>
                <a:spcPct val="150000"/>
              </a:lnSpc>
            </a:pPr>
            <a:r>
              <a:rPr lang="en-US" dirty="0"/>
              <a:t>Lebreton, L., Slat, B., Ferrari, F., Sainte-Rose, B., Aitken, J., </a:t>
            </a:r>
            <a:r>
              <a:rPr lang="en-US" dirty="0" err="1"/>
              <a:t>Marthouse</a:t>
            </a:r>
            <a:r>
              <a:rPr lang="en-US" dirty="0"/>
              <a:t>, R., ... &amp; </a:t>
            </a:r>
            <a:r>
              <a:rPr lang="en-US" dirty="0" err="1"/>
              <a:t>Reisser</a:t>
            </a:r>
            <a:r>
              <a:rPr lang="en-US" dirty="0"/>
              <a:t>, J. (2018). Evidence that the Great Pacific Garbage Patch is rapidly accumulating plastic. Scientific reports, 8(1), 1-15.</a:t>
            </a:r>
          </a:p>
          <a:p>
            <a:pPr>
              <a:lnSpc>
                <a:spcPct val="150000"/>
              </a:lnSpc>
            </a:pPr>
            <a:r>
              <a:rPr lang="en-US" dirty="0"/>
              <a:t>Poore, G. C., &amp; Wilson, G. D. (1993). Marine species richness. Nature, 361(6413), 597-598.</a:t>
            </a:r>
          </a:p>
          <a:p>
            <a:pPr>
              <a:lnSpc>
                <a:spcPct val="150000"/>
              </a:lnSpc>
            </a:pPr>
            <a:r>
              <a:rPr lang="en-US" dirty="0"/>
              <a:t>Rhoads, D. C., McCall, P. L., &amp; </a:t>
            </a:r>
            <a:r>
              <a:rPr lang="en-US" dirty="0" err="1"/>
              <a:t>Yingst</a:t>
            </a:r>
            <a:r>
              <a:rPr lang="en-US" dirty="0"/>
              <a:t>, J. Y. (1978). Disturbance and Production on the Estuarine Seafloor: Dredge-spoil disposal in estuaries such as Long Island Sound can be managed in ways that enhance productivity rather than diminish it. American Scientist, 66(5), 577-586.</a:t>
            </a:r>
          </a:p>
          <a:p>
            <a:endParaRPr lang="en-KE" dirty="0"/>
          </a:p>
        </p:txBody>
      </p:sp>
    </p:spTree>
    <p:extLst>
      <p:ext uri="{BB962C8B-B14F-4D97-AF65-F5344CB8AC3E}">
        <p14:creationId xmlns:p14="http://schemas.microsoft.com/office/powerpoint/2010/main" val="37693635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18</TotalTime>
  <Words>708</Words>
  <Application>Microsoft Office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Trebuchet MS</vt:lpstr>
      <vt:lpstr>Wingdings 3</vt:lpstr>
      <vt:lpstr>Facet</vt:lpstr>
      <vt:lpstr>Problems facing marine habitat </vt:lpstr>
      <vt:lpstr>Introduction </vt:lpstr>
      <vt:lpstr>Insufficient food and oxygen </vt:lpstr>
      <vt:lpstr>Ocean acidification </vt:lpstr>
      <vt:lpstr>Pollution </vt:lpstr>
      <vt:lpstr>Ocean pollution showing plastic pollution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Problems facing marine habitat </dc:title>
  <dc:creator>user</dc:creator>
  <cp:lastModifiedBy>user</cp:lastModifiedBy>
  <cp:revision>8</cp:revision>
  <dcterms:created xsi:type="dcterms:W3CDTF">2021-10-23T09:05:55Z</dcterms:created>
  <dcterms:modified xsi:type="dcterms:W3CDTF">2021-10-23T09:24:18Z</dcterms:modified>
</cp:coreProperties>
</file>